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5"/>
  </p:notesMasterIdLst>
  <p:sldIdLst>
    <p:sldId id="306" r:id="rId5"/>
    <p:sldId id="307" r:id="rId6"/>
    <p:sldId id="308" r:id="rId7"/>
    <p:sldId id="309" r:id="rId8"/>
    <p:sldId id="294" r:id="rId9"/>
    <p:sldId id="310" r:id="rId10"/>
    <p:sldId id="304" r:id="rId11"/>
    <p:sldId id="314" r:id="rId12"/>
    <p:sldId id="311" r:id="rId13"/>
    <p:sldId id="31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84967" autoAdjust="0"/>
  </p:normalViewPr>
  <p:slideViewPr>
    <p:cSldViewPr snapToGrid="0">
      <p:cViewPr varScale="1">
        <p:scale>
          <a:sx n="114" d="100"/>
          <a:sy n="114" d="100"/>
        </p:scale>
        <p:origin x="360"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SOFTWARE TECHNOLOGY 4483</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KAEL MORDIKE | U3260796</a:t>
            </a:r>
          </a:p>
          <a:p>
            <a:endParaRPr lang="en-US" dirty="0"/>
          </a:p>
        </p:txBody>
      </p:sp>
      <p:pic>
        <p:nvPicPr>
          <p:cNvPr id="5" name="Picture 4">
            <a:extLst>
              <a:ext uri="{FF2B5EF4-FFF2-40B4-BE49-F238E27FC236}">
                <a16:creationId xmlns:a16="http://schemas.microsoft.com/office/drawing/2014/main" id="{D185C3F6-46D0-7CD3-5088-381B9A9090E0}"/>
              </a:ext>
            </a:extLst>
          </p:cNvPr>
          <p:cNvPicPr>
            <a:picLocks noChangeAspect="1"/>
          </p:cNvPicPr>
          <p:nvPr/>
        </p:nvPicPr>
        <p:blipFill>
          <a:blip r:embed="rId2"/>
          <a:stretch>
            <a:fillRect/>
          </a:stretch>
        </p:blipFill>
        <p:spPr>
          <a:xfrm>
            <a:off x="9090020" y="5190855"/>
            <a:ext cx="1552792" cy="323895"/>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12/05/2023</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Capstone Presentation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KAEL MORDIKE | U3260796</a:t>
            </a:r>
          </a:p>
          <a:p>
            <a:r>
              <a:rPr lang="en-US" dirty="0"/>
              <a:t>U3260796@UNI.CANBERRA.EDU.AU</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Data SET</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The Data set that I have chosen for this project is a data set of 525 bird species. 84635 training images, 2625 test images(5 images per species) and 2625 validation images(5 images per species. This is a very high-quality dataset where there is only one bird in each image and the bird typically takes up at least 50% of the pixels in the image.</a:t>
            </a:r>
            <a:br>
              <a:rPr lang="en-US" sz="1800" dirty="0">
                <a:solidFill>
                  <a:schemeClr val="bg1"/>
                </a:solidFill>
              </a:rPr>
            </a:br>
            <a:r>
              <a:rPr lang="en-US" sz="1800" dirty="0">
                <a:solidFill>
                  <a:schemeClr val="bg1"/>
                </a:solidFill>
              </a:rPr>
              <a:t>This data set consisted of 89886 rows of data.</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12/05/2023</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CAPSTONE PRESENTATION</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5" name="Graphic 4" descr="Sparrow with solid fill">
            <a:extLst>
              <a:ext uri="{FF2B5EF4-FFF2-40B4-BE49-F238E27FC236}">
                <a16:creationId xmlns:a16="http://schemas.microsoft.com/office/drawing/2014/main" id="{E7395989-ED63-C1F1-3233-2C6EF162F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8459" y="1873332"/>
            <a:ext cx="914400" cy="914400"/>
          </a:xfrm>
          <a:prstGeom prst="rect">
            <a:avLst/>
          </a:prstGeom>
        </p:spPr>
      </p:pic>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fontScale="90000"/>
          </a:bodyPr>
          <a:lstStyle/>
          <a:p>
            <a:r>
              <a:rPr lang="en-US" sz="5400" dirty="0"/>
              <a:t>Exploratory Data Analysis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62500" lnSpcReduction="20000"/>
          </a:bodyPr>
          <a:lstStyle/>
          <a:p>
            <a:r>
              <a:rPr lang="en-US" sz="2000" dirty="0"/>
              <a:t>I wrote a script to determine the background color of a set of test images and print the count of each background type found in the images. The script first imports the necessary libraries (</a:t>
            </a:r>
            <a:r>
              <a:rPr lang="en-US" sz="2000" dirty="0" err="1"/>
              <a:t>os</a:t>
            </a:r>
            <a:r>
              <a:rPr lang="en-US" sz="2000" dirty="0"/>
              <a:t>, cv2, </a:t>
            </a:r>
            <a:r>
              <a:rPr lang="en-US" sz="2000" dirty="0" err="1"/>
              <a:t>numpy</a:t>
            </a:r>
            <a:r>
              <a:rPr lang="en-US" sz="2000" dirty="0"/>
              <a:t>, and pandas) and defines the path to the directory containing the test images. It then loops over each species directory within the test directory, and for each species, loops over the five images numbered 1 to 5, adding the species name and image file path to a Pandas </a:t>
            </a:r>
            <a:r>
              <a:rPr lang="en-US" sz="2000" dirty="0" err="1"/>
              <a:t>DataFrame</a:t>
            </a:r>
            <a:r>
              <a:rPr lang="en-US" sz="2000" dirty="0"/>
              <a:t>.</a:t>
            </a:r>
          </a:p>
          <a:p>
            <a:r>
              <a:rPr lang="en-US" dirty="0"/>
              <a:t>I also wrote a separate script that answered the other initial questions that I had for my dataset. These being:</a:t>
            </a:r>
            <a:br>
              <a:rPr lang="en-US" dirty="0"/>
            </a:br>
            <a:br>
              <a:rPr lang="en-US" dirty="0"/>
            </a:br>
            <a:r>
              <a:rPr lang="en-US" dirty="0"/>
              <a:t>1.	How many total images are in the dataset?</a:t>
            </a:r>
          </a:p>
          <a:p>
            <a:r>
              <a:rPr lang="en-US" dirty="0"/>
              <a:t>2.	How many species are represented in the dataset?</a:t>
            </a:r>
          </a:p>
          <a:p>
            <a:r>
              <a:rPr lang="en-US" dirty="0"/>
              <a:t>3.	What is the average number of images per species?</a:t>
            </a:r>
          </a:p>
          <a:p>
            <a:r>
              <a:rPr lang="en-US" dirty="0"/>
              <a:t>4.	Which species has the most images in the dataset?</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12/05/2023</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EDA Results and Charts</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The printed results from my blocks of code,</a:t>
            </a:r>
            <a:r>
              <a:rPr lang="en-US" dirty="0"/>
              <a:t> as well ass the generated graphs.</a:t>
            </a:r>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EDA RESULTS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pic>
        <p:nvPicPr>
          <p:cNvPr id="5" name="Content Placeholder 4">
            <a:extLst>
              <a:ext uri="{FF2B5EF4-FFF2-40B4-BE49-F238E27FC236}">
                <a16:creationId xmlns:a16="http://schemas.microsoft.com/office/drawing/2014/main" id="{EF06E105-F50D-777F-B355-C91E95878493}"/>
              </a:ext>
            </a:extLst>
          </p:cNvPr>
          <p:cNvPicPr>
            <a:picLocks noGrp="1" noChangeAspect="1"/>
          </p:cNvPicPr>
          <p:nvPr>
            <p:ph idx="1"/>
          </p:nvPr>
        </p:nvPicPr>
        <p:blipFill>
          <a:blip r:embed="rId2"/>
          <a:stretch>
            <a:fillRect/>
          </a:stretch>
        </p:blipFill>
        <p:spPr>
          <a:xfrm>
            <a:off x="945512" y="2404116"/>
            <a:ext cx="5683888" cy="1285433"/>
          </a:xfrm>
          <a:prstGeom prst="rect">
            <a:avLst/>
          </a:prstGeom>
        </p:spPr>
      </p:pic>
      <p:pic>
        <p:nvPicPr>
          <p:cNvPr id="6" name="Picture 5">
            <a:extLst>
              <a:ext uri="{FF2B5EF4-FFF2-40B4-BE49-F238E27FC236}">
                <a16:creationId xmlns:a16="http://schemas.microsoft.com/office/drawing/2014/main" id="{4406005D-8B5A-F26E-9ACA-1601E56DA5F0}"/>
              </a:ext>
            </a:extLst>
          </p:cNvPr>
          <p:cNvPicPr>
            <a:picLocks noChangeAspect="1"/>
          </p:cNvPicPr>
          <p:nvPr/>
        </p:nvPicPr>
        <p:blipFill>
          <a:blip r:embed="rId3"/>
          <a:stretch>
            <a:fillRect/>
          </a:stretch>
        </p:blipFill>
        <p:spPr>
          <a:xfrm>
            <a:off x="945512" y="5823427"/>
            <a:ext cx="5731510" cy="404495"/>
          </a:xfrm>
          <a:prstGeom prst="rect">
            <a:avLst/>
          </a:prstGeom>
        </p:spPr>
      </p:pic>
      <p:pic>
        <p:nvPicPr>
          <p:cNvPr id="7" name="Picture 6">
            <a:extLst>
              <a:ext uri="{FF2B5EF4-FFF2-40B4-BE49-F238E27FC236}">
                <a16:creationId xmlns:a16="http://schemas.microsoft.com/office/drawing/2014/main" id="{093BBAD9-C10A-7080-1241-DC68564F3D0B}"/>
              </a:ext>
            </a:extLst>
          </p:cNvPr>
          <p:cNvPicPr>
            <a:picLocks noChangeAspect="1"/>
          </p:cNvPicPr>
          <p:nvPr/>
        </p:nvPicPr>
        <p:blipFill>
          <a:blip r:embed="rId4"/>
          <a:stretch>
            <a:fillRect/>
          </a:stretch>
        </p:blipFill>
        <p:spPr>
          <a:xfrm>
            <a:off x="945512" y="3887965"/>
            <a:ext cx="2181225" cy="238125"/>
          </a:xfrm>
          <a:prstGeom prst="rect">
            <a:avLst/>
          </a:prstGeom>
        </p:spPr>
      </p:pic>
      <p:pic>
        <p:nvPicPr>
          <p:cNvPr id="10" name="Picture 9" descr="A black background with white text&#10;&#10;Description automatically generated with low confidence">
            <a:extLst>
              <a:ext uri="{FF2B5EF4-FFF2-40B4-BE49-F238E27FC236}">
                <a16:creationId xmlns:a16="http://schemas.microsoft.com/office/drawing/2014/main" id="{DE5ABBFE-7CD1-CDA5-2994-4C1BE4F88129}"/>
              </a:ext>
            </a:extLst>
          </p:cNvPr>
          <p:cNvPicPr>
            <a:picLocks noChangeAspect="1"/>
          </p:cNvPicPr>
          <p:nvPr/>
        </p:nvPicPr>
        <p:blipFill>
          <a:blip r:embed="rId5"/>
          <a:stretch>
            <a:fillRect/>
          </a:stretch>
        </p:blipFill>
        <p:spPr>
          <a:xfrm>
            <a:off x="945512" y="4322296"/>
            <a:ext cx="2495550" cy="1304925"/>
          </a:xfrm>
          <a:prstGeom prst="rect">
            <a:avLst/>
          </a:prstGeom>
        </p:spPr>
      </p:pic>
      <p:pic>
        <p:nvPicPr>
          <p:cNvPr id="11" name="Picture 10" descr="A picture containing diagram, screenshot, text, plot&#10;&#10;Description automatically generated">
            <a:extLst>
              <a:ext uri="{FF2B5EF4-FFF2-40B4-BE49-F238E27FC236}">
                <a16:creationId xmlns:a16="http://schemas.microsoft.com/office/drawing/2014/main" id="{4DAC5247-E400-4804-47B9-23546E5EC68D}"/>
              </a:ext>
            </a:extLst>
          </p:cNvPr>
          <p:cNvPicPr>
            <a:picLocks noChangeAspect="1"/>
          </p:cNvPicPr>
          <p:nvPr/>
        </p:nvPicPr>
        <p:blipFill>
          <a:blip r:embed="rId6"/>
          <a:stretch>
            <a:fillRect/>
          </a:stretch>
        </p:blipFill>
        <p:spPr>
          <a:xfrm>
            <a:off x="6902302" y="2452131"/>
            <a:ext cx="4854986" cy="3103518"/>
          </a:xfrm>
          <a:prstGeom prst="rect">
            <a:avLst/>
          </a:prstGeom>
          <a:ln>
            <a:solidFill>
              <a:schemeClr val="tx1"/>
            </a:solidFill>
          </a:ln>
        </p:spPr>
      </p:pic>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1578043" y="590062"/>
            <a:ext cx="5309140" cy="2838938"/>
          </a:xfrm>
        </p:spPr>
        <p:txBody>
          <a:bodyPr vert="horz" lIns="91440" tIns="45720" rIns="91440" bIns="45720" rtlCol="0" anchor="b">
            <a:normAutofit/>
          </a:bodyPr>
          <a:lstStyle/>
          <a:p>
            <a:pPr>
              <a:lnSpc>
                <a:spcPct val="90000"/>
              </a:lnSpc>
              <a:spcBef>
                <a:spcPct val="0"/>
              </a:spcBef>
            </a:pPr>
            <a:r>
              <a:rPr lang="en-US" sz="5000" b="1" i="0" kern="1200" cap="all" baseline="0">
                <a:solidFill>
                  <a:schemeClr val="bg1"/>
                </a:solidFill>
                <a:latin typeface="+mj-lt"/>
                <a:ea typeface="+mj-ea"/>
                <a:cs typeface="+mj-cs"/>
              </a:rPr>
              <a:t>Predictive Analytics on my Dataset.</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6</a:t>
            </a:fld>
            <a:endParaRPr lang="en-US">
              <a:solidFill>
                <a:schemeClr val="bg1"/>
              </a:solidFill>
            </a:endParaRPr>
          </a:p>
        </p:txBody>
      </p:sp>
      <p:sp>
        <p:nvSpPr>
          <p:cNvPr id="19" name="!!plus graphic">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1" name="!!dot graphic">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3" name="!!circle graphic">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759310" y="4995679"/>
            <a:ext cx="3346084" cy="365125"/>
          </a:xfrm>
        </p:spPr>
        <p:txBody>
          <a:bodyPr vert="horz" lIns="91440" tIns="45720" rIns="91440" bIns="45720" rtlCol="0" anchor="ctr">
            <a:normAutofit/>
          </a:bodyPr>
          <a:lstStyle/>
          <a:p>
            <a:pPr>
              <a:spcAft>
                <a:spcPts val="600"/>
              </a:spcAft>
            </a:pPr>
            <a:r>
              <a:rPr lang="en-US" b="1" i="0" kern="1200" cap="all" spc="100" baseline="0">
                <a:solidFill>
                  <a:schemeClr val="bg1"/>
                </a:solidFill>
                <a:latin typeface="+mn-lt"/>
                <a:ea typeface="+mn-ea"/>
                <a:cs typeface="+mn-cs"/>
              </a:rPr>
              <a:t>Capstone presentation</a:t>
            </a:r>
          </a:p>
        </p:txBody>
      </p:sp>
      <p:cxnSp>
        <p:nvCxnSpPr>
          <p:cNvPr id="25"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36425" y="5436655"/>
            <a:ext cx="151536" cy="151536"/>
          </a:xfrm>
          <a:prstGeom prst="rect">
            <a:avLst/>
          </a:prstGeom>
        </p:spPr>
      </p:pic>
      <p:pic>
        <p:nvPicPr>
          <p:cNvPr id="29" name="Graphic 28">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45175" y="5896734"/>
            <a:ext cx="108625" cy="108625"/>
          </a:xfrm>
          <a:prstGeom prst="rect">
            <a:avLst/>
          </a:prstGeom>
        </p:spPr>
      </p:pic>
      <p:pic>
        <p:nvPicPr>
          <p:cNvPr id="31" name="Graphic 30">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554288" y="6038004"/>
            <a:ext cx="95759" cy="95759"/>
          </a:xfrm>
          <a:prstGeom prst="rect">
            <a:avLst/>
          </a:prstGeom>
        </p:spPr>
      </p:pic>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8"/>
          <a:srcRect t="17337" r="-2" b="2466"/>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pic>
        <p:nvPicPr>
          <p:cNvPr id="5" name="Graphic 4" descr="Future with solid fill">
            <a:extLst>
              <a:ext uri="{FF2B5EF4-FFF2-40B4-BE49-F238E27FC236}">
                <a16:creationId xmlns:a16="http://schemas.microsoft.com/office/drawing/2014/main" id="{E3ADED0C-DFA9-31FE-17E1-8ED16EBF4A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65226" y="1121839"/>
            <a:ext cx="914400" cy="914400"/>
          </a:xfrm>
          <a:prstGeom prst="rect">
            <a:avLst/>
          </a:prstGeom>
        </p:spPr>
      </p:pic>
    </p:spTree>
    <p:extLst>
      <p:ext uri="{BB962C8B-B14F-4D97-AF65-F5344CB8AC3E}">
        <p14:creationId xmlns:p14="http://schemas.microsoft.com/office/powerpoint/2010/main" val="356147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Predictive Analytics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Logistic Regression</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 logistic regression algorithm was trained on two datasets named “test” and “train” the accuracy of each of these was found </a:t>
            </a:r>
            <a:r>
              <a:rPr lang="en-US" dirty="0"/>
              <a:t>and is as noted below:</a:t>
            </a:r>
          </a:p>
          <a:p>
            <a:r>
              <a:rPr lang="en-US" sz="2000" dirty="0"/>
              <a:t>“Test” Accuracy: 0.0</a:t>
            </a:r>
          </a:p>
          <a:p>
            <a:r>
              <a:rPr lang="en-US" sz="2000" dirty="0"/>
              <a:t>“Train” Accuracy: 0.01441484019613635</a:t>
            </a:r>
          </a:p>
          <a:p>
            <a:endParaRPr lang="en-US" sz="2000"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Random Forest Classifier </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A Random Forest Classifier algorithm was trained on two datasets named “test” and “train” the accuracy of each of these was found </a:t>
            </a:r>
            <a:r>
              <a:rPr lang="en-US" dirty="0"/>
              <a:t>and is as noted below:</a:t>
            </a:r>
          </a:p>
          <a:p>
            <a:r>
              <a:rPr lang="en-US" sz="2000" dirty="0"/>
              <a:t>“Test” Accuracy: 0.011428571428571429</a:t>
            </a:r>
          </a:p>
          <a:p>
            <a:r>
              <a:rPr lang="en-US" sz="2000" dirty="0"/>
              <a:t>“Train” Accuracy: 0.0618538429727654</a:t>
            </a:r>
          </a:p>
        </p:txBody>
      </p:sp>
    </p:spTree>
    <p:extLst>
      <p:ext uri="{BB962C8B-B14F-4D97-AF65-F5344CB8AC3E}">
        <p14:creationId xmlns:p14="http://schemas.microsoft.com/office/powerpoint/2010/main" val="312476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GUI Implementation</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dirty="0"/>
              <a:t>The GUI allows users to interact with the trained model and classify new images of birds with a degree of accuracy dependent on the training duration.</a:t>
            </a:r>
          </a:p>
        </p:txBody>
      </p:sp>
    </p:spTree>
    <p:extLst>
      <p:ext uri="{BB962C8B-B14F-4D97-AF65-F5344CB8AC3E}">
        <p14:creationId xmlns:p14="http://schemas.microsoft.com/office/powerpoint/2010/main" val="222846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normAutofit fontScale="85000" lnSpcReduction="10000"/>
          </a:bodyPr>
          <a:lstStyle/>
          <a:p>
            <a:r>
              <a:rPr lang="en-US" dirty="0"/>
              <a:t>During this project, I performed exploratory data analysis and visualization on my dataset using Pandas, NumPy, Matplotlib, and Seaborn. I produced five questions that I wanted to answer while exploring the dataset, and I used basic visualizations to help answer those questions.</a:t>
            </a:r>
          </a:p>
          <a:p>
            <a:r>
              <a:rPr lang="en-US" dirty="0"/>
              <a:t>I also performed classification using Scikit-learn to detect and predict different classes in the dataset. I trained several models and evaluated their performance to find the best one.</a:t>
            </a:r>
          </a:p>
          <a:p>
            <a:r>
              <a:rPr lang="en-US" dirty="0"/>
              <a:t>Finally, I implemented and deployed my application as a desktop GUI app using </a:t>
            </a:r>
            <a:r>
              <a:rPr lang="en-US" dirty="0" err="1"/>
              <a:t>tkinter</a:t>
            </a:r>
            <a:r>
              <a:rPr lang="en-US" dirty="0"/>
              <a:t>. The GUI allowed users to interact with the model and classify new images.</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Capstone presentation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358477268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{96D5452A-A112-4615-82EA-09E9A37F9007}tf89338750_win32</Template>
  <TotalTime>344</TotalTime>
  <Words>563</Words>
  <Application>Microsoft Office PowerPoint</Application>
  <PresentationFormat>Widescreen</PresentationFormat>
  <Paragraphs>46</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Univers</vt:lpstr>
      <vt:lpstr>GradientUnivers</vt:lpstr>
      <vt:lpstr>SOFTWARE TECHNOLOGY 4483</vt:lpstr>
      <vt:lpstr>Data SET</vt:lpstr>
      <vt:lpstr>Exploratory Data Analysis</vt:lpstr>
      <vt:lpstr>EDA Results and Charts</vt:lpstr>
      <vt:lpstr>EDA RESULTS</vt:lpstr>
      <vt:lpstr>Predictive Analytics on my Dataset.</vt:lpstr>
      <vt:lpstr>Predictive Analytics </vt:lpstr>
      <vt:lpstr>GUI Implementation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TECHNOLOGY 4483</dc:title>
  <dc:creator>Kael Mordike</dc:creator>
  <cp:lastModifiedBy>Kael Mordike</cp:lastModifiedBy>
  <cp:revision>2</cp:revision>
  <dcterms:created xsi:type="dcterms:W3CDTF">2023-05-12T03:39:05Z</dcterms:created>
  <dcterms:modified xsi:type="dcterms:W3CDTF">2023-05-12T09:23:37Z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